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D6A669-4B64-45BA-96B2-9D4FC505D49F}">
  <a:tblStyle styleId="{64D6A669-4B64-45BA-96B2-9D4FC505D4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b8f2fb37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b8f2fb37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the amount of the particle in our simulation is not large enough. This contributes to the huge error bar shown 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 of the number at a certain velocity fellows persson distribution. The less the number of particles, the larger the error will be.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Scipy.optimize package in python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Argon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f21d856b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f21d856b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b8f2fb3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b8f2fb3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f21d856b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f21d856b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f21d856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f21d856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f21d856b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f21d856b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f21d856b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f21d856b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f21d856b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f21d856b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f21d856b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f21d856b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3f21d856b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3f21d856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b8f2fb3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3b8f2fb3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f5a05b2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f5a05b2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d0f7b21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d0f7b21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d0f7b21f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3d0f7b21f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f21d856b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f21d856b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b8f2fb37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3b8f2fb37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ccbaff5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ccbaff5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b8f2fb37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b8f2fb3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f1c1ebc1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f1c1ebc1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Periodic boundary conditions.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Argon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V=20^3(m^3)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gif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hyperlink" Target="https://www.nobelprize.org/prizes/physics/2001/cornell/facts/" TargetMode="External"/><Relationship Id="rId7" Type="http://schemas.openxmlformats.org/officeDocument/2006/relationships/hyperlink" Target="https://www.nobelprize.org/prizes/physics/2001/ketterle/facts/" TargetMode="External"/><Relationship Id="rId8" Type="http://schemas.openxmlformats.org/officeDocument/2006/relationships/hyperlink" Target="https://www.nobelprize.org/prizes/physics/2001/wieman/fact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Heat_flow" TargetMode="External"/><Relationship Id="rId4" Type="http://schemas.openxmlformats.org/officeDocument/2006/relationships/hyperlink" Target="https://en.wikipedia.org/wiki/Work_(thermodynamics)" TargetMode="External"/><Relationship Id="rId11" Type="http://schemas.openxmlformats.org/officeDocument/2006/relationships/image" Target="../media/image21.png"/><Relationship Id="rId10" Type="http://schemas.openxmlformats.org/officeDocument/2006/relationships/image" Target="../media/image27.png"/><Relationship Id="rId12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hyperlink" Target="https://en.wikipedia.org/wiki/Cyclic_process" TargetMode="External"/><Relationship Id="rId6" Type="http://schemas.openxmlformats.org/officeDocument/2006/relationships/hyperlink" Target="https://en.wikipedia.org/wiki/Isolated_system" TargetMode="External"/><Relationship Id="rId7" Type="http://schemas.openxmlformats.org/officeDocument/2006/relationships/hyperlink" Target="https://en.wikipedia.org/wiki/Entropy" TargetMode="External"/><Relationship Id="rId8" Type="http://schemas.openxmlformats.org/officeDocument/2006/relationships/hyperlink" Target="https://en.wikipedia.org/wiki/Information_entropy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i.org/10.1126/science.269.5221.198" TargetMode="External"/><Relationship Id="rId4" Type="http://schemas.openxmlformats.org/officeDocument/2006/relationships/hyperlink" Target="https://doi.org/10.1103/physrevlett.75.3969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1" y="744575"/>
            <a:ext cx="7698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Molecular Dynamics(MD) Simulation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21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Physics-77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9 Members: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Wenhan Hua     Zipeng Wu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Shiyu Li             Xinheng Li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176" y="2258701"/>
            <a:ext cx="1882200" cy="18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1   of   15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2672"/>
              <a:buFont typeface="Arial"/>
              <a:buNone/>
            </a:pPr>
            <a:r>
              <a:rPr b="1" lang="en" sz="2577">
                <a:solidFill>
                  <a:schemeClr val="dk2"/>
                </a:solidFill>
              </a:rPr>
              <a:t>D</a:t>
            </a:r>
            <a:r>
              <a:rPr b="1" lang="en" sz="2577">
                <a:solidFill>
                  <a:schemeClr val="dk2"/>
                </a:solidFill>
              </a:rPr>
              <a:t>istribution of the velocity</a:t>
            </a:r>
            <a:endParaRPr b="1" sz="3577"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150" y="1053925"/>
            <a:ext cx="4884974" cy="36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5013900" y="971025"/>
            <a:ext cx="31173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77">
                <a:solidFill>
                  <a:schemeClr val="dk2"/>
                </a:solidFill>
              </a:rPr>
              <a:t>M-B Distribution</a:t>
            </a:r>
            <a:r>
              <a:rPr lang="en" sz="1700"/>
              <a:t>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-10140" l="7510" r="0" t="10140"/>
          <a:stretch/>
        </p:blipFill>
        <p:spPr>
          <a:xfrm>
            <a:off x="5013911" y="1393875"/>
            <a:ext cx="2742828" cy="57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" name="Google Shape;143;p22"/>
          <p:cNvGraphicFramePr/>
          <p:nvPr/>
        </p:nvGraphicFramePr>
        <p:xfrm>
          <a:off x="4483875" y="218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{64D6A669-4B64-45BA-96B2-9D4FC505D49F}</a:tableStyleId>
              </a:tblPr>
              <a:tblGrid>
                <a:gridCol w="1546300"/>
                <a:gridCol w="1584850"/>
                <a:gridCol w="1420175"/>
              </a:tblGrid>
              <a:tr h="118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</a:rPr>
                        <a:t>theory</a:t>
                      </a:r>
                      <a:endParaRPr sz="19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</a:rPr>
                        <a:t>simulation</a:t>
                      </a:r>
                      <a:endParaRPr sz="19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</a:rPr>
                        <a:t>0.00162</a:t>
                      </a:r>
                      <a:endParaRPr sz="19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0.00133</a:t>
                      </a:r>
                      <a:endParaRPr sz="19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</a:rPr>
                        <a:t>124</a:t>
                      </a:r>
                      <a:endParaRPr sz="19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119</a:t>
                      </a:r>
                      <a:endParaRPr sz="19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447" y="4265600"/>
            <a:ext cx="433405" cy="4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471175"/>
            <a:ext cx="133630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10   of   15   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431850" y="4739750"/>
            <a:ext cx="23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steps: 20000  N=128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4618400" y="1827375"/>
            <a:ext cx="42138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Almost a constant.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0" r="0" t="56738"/>
          <a:stretch/>
        </p:blipFill>
        <p:spPr>
          <a:xfrm>
            <a:off x="311700" y="1017724"/>
            <a:ext cx="3957676" cy="6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75" y="1590775"/>
            <a:ext cx="4286533" cy="32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11   of   15 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 Maxwell’s Demon!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One of the famous p</a:t>
            </a:r>
            <a:r>
              <a:rPr lang="en"/>
              <a:t>aradoxes</a:t>
            </a:r>
            <a:r>
              <a:rPr lang="en"/>
              <a:t> in statistical physics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6313" r="6955" t="0"/>
          <a:stretch/>
        </p:blipFill>
        <p:spPr>
          <a:xfrm flipH="1">
            <a:off x="6226200" y="1779800"/>
            <a:ext cx="22898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/>
          <p:nvPr/>
        </p:nvSpPr>
        <p:spPr>
          <a:xfrm>
            <a:off x="139150" y="1630525"/>
            <a:ext cx="5925900" cy="305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600">
                <a:solidFill>
                  <a:schemeClr val="dk2"/>
                </a:solidFill>
              </a:rPr>
              <a:t>Creator: physicist James Clerk Maxwell (1867)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600">
                <a:solidFill>
                  <a:schemeClr val="dk2"/>
                </a:solidFill>
              </a:rPr>
              <a:t>to contradict the second law of thermodynamics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600">
                <a:solidFill>
                  <a:schemeClr val="dk2"/>
                </a:solidFill>
              </a:rPr>
              <a:t> What the demon do: 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600">
                <a:solidFill>
                  <a:schemeClr val="dk2"/>
                </a:solidFill>
              </a:rPr>
              <a:t>quickly opens and closes the door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600">
                <a:solidFill>
                  <a:schemeClr val="dk2"/>
                </a:solidFill>
              </a:rPr>
              <a:t>only fast-moving molecules to pass from A to B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600">
                <a:solidFill>
                  <a:schemeClr val="dk2"/>
                </a:solidFill>
              </a:rPr>
              <a:t>only slow-moving molecules to pass from B to A</a:t>
            </a:r>
            <a:endParaRPr sz="1200">
              <a:solidFill>
                <a:schemeClr val="dk1"/>
              </a:solidFill>
              <a:highlight>
                <a:srgbClr val="F8F8F8"/>
              </a:highlight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12   of   15   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5938525" y="3120500"/>
            <a:ext cx="2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167" name="Google Shape;167;p24"/>
          <p:cNvSpPr txBox="1"/>
          <p:nvPr/>
        </p:nvSpPr>
        <p:spPr>
          <a:xfrm>
            <a:off x="8562225" y="3120500"/>
            <a:ext cx="2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5925" y="92075"/>
            <a:ext cx="7433826" cy="418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1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Maxwell’s Demon MD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(300 particles, 6000 steps, NVT, T_initial = 300K)</a:t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518875" y="1072300"/>
            <a:ext cx="133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Animation:</a:t>
            </a:r>
            <a:r>
              <a:rPr lang="en"/>
              <a:t> 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420725" y="1072300"/>
            <a:ext cx="245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Distribution of velocity in two boxes:</a:t>
            </a:r>
            <a:r>
              <a:rPr lang="en"/>
              <a:t> 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507350" y="3684325"/>
            <a:ext cx="8284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Kinetic energy/Temperature of two boxes( initially same, and after 6000 steps)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Left:       0.801e-18 Joule         T_left = 258.0 K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Right:    1.057e-18 Joule         T_right = 340.2K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723" y="1659962"/>
            <a:ext cx="2814626" cy="202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13   of   15  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Maxwell’s Demon &amp; </a:t>
            </a:r>
            <a:r>
              <a:rPr lang="en"/>
              <a:t>Evaporative Cooling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600" y="638522"/>
            <a:ext cx="2434800" cy="182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6"/>
          <p:cNvCxnSpPr/>
          <p:nvPr/>
        </p:nvCxnSpPr>
        <p:spPr>
          <a:xfrm flipH="1" rot="10800000">
            <a:off x="2210350" y="3863813"/>
            <a:ext cx="115200" cy="55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6"/>
          <p:cNvSpPr txBox="1"/>
          <p:nvPr/>
        </p:nvSpPr>
        <p:spPr>
          <a:xfrm>
            <a:off x="1071175" y="3226625"/>
            <a:ext cx="6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1439400" y="4664950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575" y="1902973"/>
            <a:ext cx="3105251" cy="1826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3211450" y="4265375"/>
            <a:ext cx="1426800" cy="615600"/>
          </a:xfrm>
          <a:prstGeom prst="rect">
            <a:avLst/>
          </a:prstGeom>
          <a:noFill/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Pass to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Right Box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90" name="Google Shape;190;p26"/>
          <p:cNvCxnSpPr/>
          <p:nvPr/>
        </p:nvCxnSpPr>
        <p:spPr>
          <a:xfrm rot="10800000">
            <a:off x="3467500" y="3767025"/>
            <a:ext cx="172500" cy="51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6"/>
          <p:cNvSpPr txBox="1"/>
          <p:nvPr/>
        </p:nvSpPr>
        <p:spPr>
          <a:xfrm>
            <a:off x="1635075" y="4281825"/>
            <a:ext cx="14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Bounce back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6"/>
          <p:cNvCxnSpPr/>
          <p:nvPr/>
        </p:nvCxnSpPr>
        <p:spPr>
          <a:xfrm flipH="1" rot="10800000">
            <a:off x="1744450" y="3742350"/>
            <a:ext cx="1047000" cy="1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6"/>
          <p:cNvCxnSpPr/>
          <p:nvPr/>
        </p:nvCxnSpPr>
        <p:spPr>
          <a:xfrm flipH="1" rot="10800000">
            <a:off x="2879800" y="3733025"/>
            <a:ext cx="13479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6"/>
          <p:cNvSpPr txBox="1"/>
          <p:nvPr/>
        </p:nvSpPr>
        <p:spPr>
          <a:xfrm>
            <a:off x="311700" y="2292675"/>
            <a:ext cx="134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</a:t>
            </a:r>
            <a:r>
              <a:rPr lang="en"/>
              <a:t> of Particles in Left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(Colder One)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8927" y="2464624"/>
            <a:ext cx="2536136" cy="13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311700" y="1106825"/>
            <a:ext cx="607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After infinite time,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Maxwell’s Demon promises an infinite small/large temperature!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6720975" y="3902950"/>
            <a:ext cx="2715600" cy="2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Bose-Einstein Condensate (2001 Nobel Prize)</a:t>
            </a:r>
            <a:endParaRPr/>
          </a:p>
          <a:p>
            <a:pPr indent="0" lvl="0" marL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hlink"/>
                </a:solidFill>
                <a:highlight>
                  <a:srgbClr val="F8F8F8"/>
                </a:highlight>
                <a:uFill>
                  <a:noFill/>
                </a:uFill>
                <a:hlinkClick r:id="rId6"/>
              </a:rPr>
              <a:t>Eric A. Cornell</a:t>
            </a:r>
            <a:endParaRPr b="1" sz="1100">
              <a:solidFill>
                <a:schemeClr val="hlink"/>
              </a:solidFill>
              <a:highlight>
                <a:srgbClr val="F8F8F8"/>
              </a:highlight>
            </a:endParaRPr>
          </a:p>
          <a:p>
            <a:pPr indent="0" lvl="0" marL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hlink"/>
                </a:solidFill>
                <a:highlight>
                  <a:srgbClr val="F8F8F8"/>
                </a:highlight>
                <a:uFill>
                  <a:noFill/>
                </a:uFill>
                <a:hlinkClick r:id="rId7"/>
              </a:rPr>
              <a:t>Wolfgang Ketterle</a:t>
            </a:r>
            <a:endParaRPr sz="800"/>
          </a:p>
          <a:p>
            <a:pPr indent="0" lvl="0" marL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hlink"/>
                </a:solidFill>
                <a:highlight>
                  <a:srgbClr val="F8F8F8"/>
                </a:highlight>
                <a:uFill>
                  <a:noFill/>
                </a:uFill>
                <a:hlinkClick r:id="rId8"/>
              </a:rPr>
              <a:t>Carl E. Wieman</a:t>
            </a:r>
            <a:endParaRPr b="1" sz="1100">
              <a:solidFill>
                <a:schemeClr val="hlink"/>
              </a:solidFill>
              <a:highlight>
                <a:srgbClr val="F8F8F8"/>
              </a:highlight>
            </a:endParaRPr>
          </a:p>
          <a:p>
            <a:pPr indent="0" lvl="0" marL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hlink"/>
              </a:solidFill>
              <a:highlight>
                <a:srgbClr val="F8F8F8"/>
              </a:highlight>
            </a:endParaRPr>
          </a:p>
          <a:p>
            <a:pPr indent="0" lvl="0" marL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hlink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4180" y="4225117"/>
            <a:ext cx="73872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14   of   15 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Outlook of MD simulations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311700" y="977700"/>
            <a:ext cx="8520600" cy="4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Widely used in research!     </a:t>
            </a:r>
            <a:r>
              <a:rPr lang="en" sz="1600"/>
              <a:t>Biomolecule, chemistry, materials, condensed matter …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75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Limitations: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Limited computational power (storage/time)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Requirements for linking microscopic parameters with macroscopic parameters</a:t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50" y="1490750"/>
            <a:ext cx="3293727" cy="20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225" y="1487108"/>
            <a:ext cx="4111725" cy="129058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5443725" y="3247075"/>
            <a:ext cx="2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5443725" y="2924875"/>
            <a:ext cx="4418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75">
                <a:solidFill>
                  <a:schemeClr val="accent1"/>
                </a:solidFill>
              </a:rPr>
              <a:t>MD simulation of SiC materials</a:t>
            </a:r>
            <a:endParaRPr b="1" sz="1475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75">
                <a:solidFill>
                  <a:schemeClr val="accent1"/>
                </a:solidFill>
              </a:rPr>
              <a:t>(Jan. 2023, Energies)</a:t>
            </a:r>
            <a:endParaRPr/>
          </a:p>
        </p:txBody>
      </p:sp>
      <p:sp>
        <p:nvSpPr>
          <p:cNvPr id="210" name="Google Shape;210;p27"/>
          <p:cNvSpPr txBox="1"/>
          <p:nvPr/>
        </p:nvSpPr>
        <p:spPr>
          <a:xfrm>
            <a:off x="495850" y="3592250"/>
            <a:ext cx="5178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75">
                <a:solidFill>
                  <a:schemeClr val="accent1"/>
                </a:solidFill>
              </a:rPr>
              <a:t>MD simulation of entire cell(Jan. 2023, Front. Chem)</a:t>
            </a:r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15   of   15 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Simulation Parameters</a:t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493775" y="1290575"/>
            <a:ext cx="8520600" cy="3416400"/>
          </a:xfrm>
          <a:prstGeom prst="rect">
            <a:avLst/>
          </a:prstGeom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Length L =20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Time step = 1e-3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Parameters in L-J potential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75" y="2933750"/>
            <a:ext cx="681990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Maxwell Demon Paradox and Entropy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Law of Thermodynamics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Basic Idea: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Definition 1: heat always moves from hotter objects to colder objects, unless energy in some form is supplied to reverse the direction of </a:t>
            </a:r>
            <a:r>
              <a:rPr lang="en">
                <a:uFill>
                  <a:noFill/>
                </a:uFill>
                <a:hlinkClick r:id="rId3"/>
              </a:rPr>
              <a:t>heat 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Definition 2: Not all heat energy can be converted into </a:t>
            </a:r>
            <a:r>
              <a:rPr lang="en">
                <a:uFill>
                  <a:noFill/>
                </a:uFill>
                <a:hlinkClick r:id="rId4"/>
              </a:rPr>
              <a:t>work</a:t>
            </a:r>
            <a:r>
              <a:rPr lang="en"/>
              <a:t> in a </a:t>
            </a:r>
            <a:r>
              <a:rPr lang="en">
                <a:uFill>
                  <a:noFill/>
                </a:uFill>
                <a:hlinkClick r:id="rId5"/>
              </a:rPr>
              <a:t>cyclic process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Definition</a:t>
            </a:r>
            <a:r>
              <a:rPr lang="en"/>
              <a:t> 3: </a:t>
            </a:r>
            <a:r>
              <a:rPr lang="en"/>
              <a:t>in an </a:t>
            </a:r>
            <a:r>
              <a:rPr lang="en">
                <a:uFill>
                  <a:noFill/>
                </a:uFill>
                <a:hlinkClick r:id="rId6"/>
              </a:rPr>
              <a:t>isolated system</a:t>
            </a:r>
            <a:r>
              <a:rPr lang="en"/>
              <a:t>, </a:t>
            </a:r>
            <a:r>
              <a:rPr lang="en">
                <a:uFill>
                  <a:noFill/>
                </a:uFill>
                <a:hlinkClick r:id="rId7"/>
              </a:rPr>
              <a:t>entropy</a:t>
            </a:r>
            <a:r>
              <a:rPr lang="en"/>
              <a:t> never decreases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Closed, idealized, reversible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Closed, idealized, irreversible process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thermodynamic entropy and </a:t>
            </a:r>
            <a:r>
              <a:rPr lang="en">
                <a:solidFill>
                  <a:srgbClr val="FF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information entropy</a:t>
            </a:r>
            <a:endParaRPr>
              <a:solidFill>
                <a:srgbClr val="FF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Maxwell Demon: </a:t>
            </a:r>
            <a:r>
              <a:rPr lang="en"/>
              <a:t>Discard (entropy increase) &amp; Store information</a:t>
            </a:r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7073" y="2966300"/>
            <a:ext cx="684627" cy="3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7075" y="3356283"/>
            <a:ext cx="684625" cy="34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2838" y="3618125"/>
            <a:ext cx="1440087" cy="3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0" y="939768"/>
            <a:ext cx="3103200" cy="11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Evaporative Cooling and BEC condensate</a:t>
            </a:r>
            <a:endParaRPr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M.H. Anderson, J.R. Ensher, M.R. Matthews, C.E. Wieman, E.A. Cornell, Observation of Bose-Einstein Condensation in a Dilute Atomic Vapor, Science. 269 (1995) 198–201.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https://doi.org/10.1126/science.269.5221.198</a:t>
            </a: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50"/>
              <a:buFont typeface="Georgia"/>
              <a:buChar char="-"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K.B. Davis, M.-O. Mewes, M.R. Andrews, N.J. van Druten, D.S. Durfee, D.M. Kurn, W. Ketterle, Bose-Einstein Condensation in a Gas of Sodium Atoms, Phys Rev Lett. 75 (1995) 3969–3973.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https://doi.org/10.1103/physrevlett.75.3969</a:t>
            </a: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50"/>
              <a:buChar char="-"/>
            </a:pPr>
            <a:r>
              <a:rPr lang="en" sz="1550">
                <a:solidFill>
                  <a:srgbClr val="212529"/>
                </a:solidFill>
                <a:highlight>
                  <a:srgbClr val="FFFFFF"/>
                </a:highlight>
              </a:rPr>
              <a:t>Drive the ions with higher velocity by ‘rf cut’</a:t>
            </a:r>
            <a:endParaRPr sz="155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700" y="2325875"/>
            <a:ext cx="3591826" cy="281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5400" y="2366363"/>
            <a:ext cx="3591826" cy="2736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1"/>
          <p:cNvCxnSpPr/>
          <p:nvPr/>
        </p:nvCxnSpPr>
        <p:spPr>
          <a:xfrm flipH="1">
            <a:off x="7134925" y="3557750"/>
            <a:ext cx="300" cy="1334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43" name="Google Shape;243;p31"/>
          <p:cNvSpPr txBox="1"/>
          <p:nvPr/>
        </p:nvSpPr>
        <p:spPr>
          <a:xfrm>
            <a:off x="6444800" y="3824900"/>
            <a:ext cx="78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Driven </a:t>
            </a:r>
            <a:endParaRPr b="1" sz="10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By Polarized Light</a:t>
            </a:r>
            <a:endParaRPr b="1" sz="1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Introduction to ensemble theory       Shiyu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Program design                                Xinheng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Simulation results                             Zipeng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Maxwell’s Demon and Outlook               Wenhan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2   of   15  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Verlet Integration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 numerical method to </a:t>
            </a:r>
            <a:r>
              <a:rPr b="1" lang="en"/>
              <a:t>integrate</a:t>
            </a:r>
            <a:r>
              <a:rPr b="1" lang="en"/>
              <a:t> Newton’s equation of motion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v(t) = [x(t+dt) + x(t-dt)]/2dt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x(t+dt) = x(t) + v(t)dt + 1/2a(t)dt^2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x(t-dt) = x(t) - v(t)dt + 1/2a(t)dt^2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x(t+dt) = x(t) + v(t) + 1/2a(t)dt^2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v(t+dt) = v(t) + [a(t)+a(t+dt)]dt/2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theoretical approach before computer is invented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Object: many-body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can’t we just solve the equa. of motions following the Newton’s Laws?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Because there are too many of them! (macroscopic number, 10^23)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202122"/>
                </a:solidFill>
              </a:rPr>
              <a:t>Solution: Ensemble theory</a:t>
            </a:r>
            <a:endParaRPr b="1">
              <a:solidFill>
                <a:srgbClr val="20212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3   of   15 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theory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67"/>
              <a:t>Ergodic Assumption: </a:t>
            </a:r>
            <a:r>
              <a:rPr lang="en" sz="3367">
                <a:highlight>
                  <a:srgbClr val="FFFFFF"/>
                </a:highlight>
              </a:rPr>
              <a:t>all accessible microstates are </a:t>
            </a:r>
            <a:r>
              <a:rPr lang="en" sz="3367"/>
              <a:t>equiprobable</a:t>
            </a:r>
            <a:r>
              <a:rPr lang="en" sz="3367">
                <a:highlight>
                  <a:srgbClr val="FFFFFF"/>
                </a:highlight>
              </a:rPr>
              <a:t> over a long period of time</a:t>
            </a:r>
            <a:endParaRPr sz="336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67"/>
              <a:t>Types of ensembles: NVT, NVE, μVT</a:t>
            </a:r>
            <a:endParaRPr sz="336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67"/>
              <a:t>Relations between microscopic quantities and macroscopic quantities:</a:t>
            </a:r>
            <a:endParaRPr sz="336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62" y="2505199"/>
            <a:ext cx="3957676" cy="1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4613075" y="2793975"/>
            <a:ext cx="40257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N is the number of particles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V is the volume of the system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 d is the degrees of freedom, in 3D, d=3*N-3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kB is the Boltzmann constant</a:t>
            </a:r>
            <a:endParaRPr sz="1100"/>
          </a:p>
        </p:txBody>
      </p:sp>
      <p:sp>
        <p:nvSpPr>
          <p:cNvPr id="80" name="Google Shape;80;p16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4   of   15 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Maxwell-Boltzmann distribution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441" y="1920750"/>
            <a:ext cx="4075334" cy="8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500" y="3137625"/>
            <a:ext cx="3889900" cy="8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5   of   15   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550" y="1578575"/>
            <a:ext cx="3447750" cy="2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4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Molecular Dynamics(MD) Simulation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815375"/>
            <a:ext cx="85206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simulation method for analysing the dynamic evolution of particles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3925" l="0" r="0" t="3934"/>
          <a:stretch/>
        </p:blipFill>
        <p:spPr>
          <a:xfrm>
            <a:off x="2072813" y="1307350"/>
            <a:ext cx="4998376" cy="35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6   of   15 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075" y="1017725"/>
            <a:ext cx="475108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 flipH="1">
            <a:off x="214775" y="3064550"/>
            <a:ext cx="2228700" cy="1053900"/>
          </a:xfrm>
          <a:prstGeom prst="wedgeRectCallout">
            <a:avLst>
              <a:gd fmla="val -118580" name="adj1"/>
              <a:gd fmla="val -93134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9"/>
          <p:cNvCxnSpPr/>
          <p:nvPr/>
        </p:nvCxnSpPr>
        <p:spPr>
          <a:xfrm>
            <a:off x="5654650" y="2406700"/>
            <a:ext cx="745500" cy="1917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9"/>
          <p:cNvCxnSpPr/>
          <p:nvPr/>
        </p:nvCxnSpPr>
        <p:spPr>
          <a:xfrm>
            <a:off x="2335475" y="1805025"/>
            <a:ext cx="795300" cy="1863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7" name="Google Shape;107;p19"/>
          <p:cNvSpPr txBox="1"/>
          <p:nvPr/>
        </p:nvSpPr>
        <p:spPr>
          <a:xfrm>
            <a:off x="6319825" y="2716238"/>
            <a:ext cx="267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Assumption: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Periodic Boundary Condition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X ( nL + a ) = X ( a )</a:t>
            </a:r>
            <a:endParaRPr b="1">
              <a:solidFill>
                <a:srgbClr val="CC0000"/>
              </a:solidFill>
            </a:endParaRPr>
          </a:p>
        </p:txBody>
      </p:sp>
      <p:cxnSp>
        <p:nvCxnSpPr>
          <p:cNvPr id="108" name="Google Shape;108;p19"/>
          <p:cNvCxnSpPr/>
          <p:nvPr/>
        </p:nvCxnSpPr>
        <p:spPr>
          <a:xfrm flipH="1" rot="10800000">
            <a:off x="2981750" y="2523825"/>
            <a:ext cx="1203300" cy="426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4291850" y="2523825"/>
            <a:ext cx="127500" cy="4101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10" name="Google Shape;110;p19"/>
          <p:cNvCxnSpPr/>
          <p:nvPr/>
        </p:nvCxnSpPr>
        <p:spPr>
          <a:xfrm>
            <a:off x="3485850" y="2159675"/>
            <a:ext cx="709800" cy="2577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11" name="Google Shape;111;p19"/>
          <p:cNvCxnSpPr/>
          <p:nvPr/>
        </p:nvCxnSpPr>
        <p:spPr>
          <a:xfrm>
            <a:off x="4360800" y="2444050"/>
            <a:ext cx="569700" cy="5802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12" name="Google Shape;112;p19"/>
          <p:cNvSpPr/>
          <p:nvPr/>
        </p:nvSpPr>
        <p:spPr>
          <a:xfrm>
            <a:off x="5654650" y="276825"/>
            <a:ext cx="2758200" cy="1714500"/>
          </a:xfrm>
          <a:prstGeom prst="wedgeRectCallout">
            <a:avLst>
              <a:gd fmla="val -92856" name="adj1"/>
              <a:gd fmla="val 68015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5707900" y="276825"/>
            <a:ext cx="25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Lennard - Jones Potential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136" y="677025"/>
            <a:ext cx="1432384" cy="125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214775" y="3175850"/>
            <a:ext cx="22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Newton’s Law of motion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305" y="677025"/>
            <a:ext cx="207259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128075" y="994413"/>
            <a:ext cx="31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Canonical Ensembles:  NVT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Microcanonical Ensembles: NVE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825" y="3576050"/>
            <a:ext cx="2072600" cy="45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809250" y="13307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7  of   15 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34595" l="0" r="0" t="14938"/>
          <a:stretch/>
        </p:blipFill>
        <p:spPr>
          <a:xfrm>
            <a:off x="887175" y="190600"/>
            <a:ext cx="7518325" cy="4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183900" y="5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Structure</a:t>
            </a:r>
            <a:endParaRPr sz="2020"/>
          </a:p>
        </p:txBody>
      </p:sp>
      <p:sp>
        <p:nvSpPr>
          <p:cNvPr id="126" name="Google Shape;126;p20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8   of   15 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  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10893" l="21863" r="18820" t="27067"/>
          <a:stretch/>
        </p:blipFill>
        <p:spPr>
          <a:xfrm>
            <a:off x="935700" y="1017725"/>
            <a:ext cx="7118949" cy="39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2191149" y="471425"/>
            <a:ext cx="586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100 </a:t>
            </a:r>
            <a:r>
              <a:rPr b="1" lang="en" sz="1700"/>
              <a:t>particles</a:t>
            </a:r>
            <a:r>
              <a:rPr b="1" lang="en" sz="1700"/>
              <a:t>      500 steps(0.5s, extent to 10s in GIF)     T=300K   </a:t>
            </a:r>
            <a:endParaRPr b="1" sz="1700"/>
          </a:p>
        </p:txBody>
      </p:sp>
      <p:sp>
        <p:nvSpPr>
          <p:cNvPr id="134" name="Google Shape;134;p21"/>
          <p:cNvSpPr txBox="1"/>
          <p:nvPr/>
        </p:nvSpPr>
        <p:spPr>
          <a:xfrm>
            <a:off x="7399875" y="7122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9   of   15 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